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87" r:id="rId3"/>
    <p:sldId id="301" r:id="rId4"/>
    <p:sldId id="410" r:id="rId5"/>
    <p:sldId id="263" r:id="rId6"/>
    <p:sldId id="312" r:id="rId7"/>
    <p:sldId id="415" r:id="rId8"/>
    <p:sldId id="427" r:id="rId9"/>
    <p:sldId id="396" r:id="rId10"/>
    <p:sldId id="280" r:id="rId11"/>
    <p:sldId id="329" r:id="rId12"/>
    <p:sldId id="348" r:id="rId13"/>
    <p:sldId id="369" r:id="rId14"/>
    <p:sldId id="398" r:id="rId15"/>
    <p:sldId id="417" r:id="rId16"/>
    <p:sldId id="416" r:id="rId17"/>
    <p:sldId id="405" r:id="rId18"/>
    <p:sldId id="407" r:id="rId19"/>
    <p:sldId id="406" r:id="rId20"/>
    <p:sldId id="422" r:id="rId21"/>
    <p:sldId id="358" r:id="rId22"/>
    <p:sldId id="426" r:id="rId23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3" autoAdjust="0"/>
    <p:restoredTop sz="94639" autoAdjust="0"/>
  </p:normalViewPr>
  <p:slideViewPr>
    <p:cSldViewPr>
      <p:cViewPr>
        <p:scale>
          <a:sx n="66" d="100"/>
          <a:sy n="66" d="100"/>
        </p:scale>
        <p:origin x="-48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9815B7-ED5F-49DB-B3E5-613EFBE55AA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68C5920-1B1F-43BF-B7A8-B169C11A5780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Mild</a:t>
          </a:r>
        </a:p>
      </dgm:t>
    </dgm:pt>
    <dgm:pt modelId="{AEFB65C7-CE67-434E-B83C-9082A4F0F332}" type="parTrans" cxnId="{7FF7480E-EC95-4F0B-B20D-558E88E7F4AF}">
      <dgm:prSet/>
      <dgm:spPr/>
      <dgm:t>
        <a:bodyPr/>
        <a:lstStyle/>
        <a:p>
          <a:endParaRPr lang="en-US"/>
        </a:p>
      </dgm:t>
    </dgm:pt>
    <dgm:pt modelId="{A15D1F15-4703-4AA9-859B-B1386CCE68E4}" type="sibTrans" cxnId="{7FF7480E-EC95-4F0B-B20D-558E88E7F4AF}">
      <dgm:prSet/>
      <dgm:spPr/>
      <dgm:t>
        <a:bodyPr/>
        <a:lstStyle/>
        <a:p>
          <a:endParaRPr lang="en-US"/>
        </a:p>
      </dgm:t>
    </dgm:pt>
    <dgm:pt modelId="{31666B77-4292-4F83-9155-3B50E3F18931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Severe</a:t>
          </a:r>
        </a:p>
      </dgm:t>
    </dgm:pt>
    <dgm:pt modelId="{E2558EBF-661B-4E73-8D97-CE6F460F2B07}" type="parTrans" cxnId="{FBDB496E-309F-4901-BB1D-0E2FAFE0F1BC}">
      <dgm:prSet/>
      <dgm:spPr/>
      <dgm:t>
        <a:bodyPr/>
        <a:lstStyle/>
        <a:p>
          <a:endParaRPr lang="en-US"/>
        </a:p>
      </dgm:t>
    </dgm:pt>
    <dgm:pt modelId="{0EB1CF18-903B-47BB-B1A4-93DE7E7CDC38}" type="sibTrans" cxnId="{FBDB496E-309F-4901-BB1D-0E2FAFE0F1BC}">
      <dgm:prSet/>
      <dgm:spPr/>
      <dgm:t>
        <a:bodyPr/>
        <a:lstStyle/>
        <a:p>
          <a:endParaRPr lang="en-US"/>
        </a:p>
      </dgm:t>
    </dgm:pt>
    <dgm:pt modelId="{CFB55D9F-6233-48AF-B784-B07BF38B9A90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FA366128-E57F-41D9-8F53-C481CC1E5A61}" type="parTrans" cxnId="{F7BA1406-C17D-4419-8574-34019195D0BA}">
      <dgm:prSet/>
      <dgm:spPr/>
      <dgm:t>
        <a:bodyPr/>
        <a:lstStyle/>
        <a:p>
          <a:endParaRPr lang="en-US"/>
        </a:p>
      </dgm:t>
    </dgm:pt>
    <dgm:pt modelId="{1A244FC5-B758-4589-8D33-EB6F7490D60B}" type="sibTrans" cxnId="{F7BA1406-C17D-4419-8574-34019195D0BA}">
      <dgm:prSet/>
      <dgm:spPr/>
      <dgm:t>
        <a:bodyPr/>
        <a:lstStyle/>
        <a:p>
          <a:endParaRPr lang="en-US"/>
        </a:p>
      </dgm:t>
    </dgm:pt>
    <dgm:pt modelId="{E423B1E3-7C64-406D-B3D8-FDD2D8CEDEDC}" type="pres">
      <dgm:prSet presAssocID="{579815B7-ED5F-49DB-B3E5-613EFBE55AA3}" presName="Name0" presStyleCnt="0">
        <dgm:presLayoutVars>
          <dgm:dir/>
          <dgm:resizeHandles val="exact"/>
        </dgm:presLayoutVars>
      </dgm:prSet>
      <dgm:spPr/>
    </dgm:pt>
    <dgm:pt modelId="{27044D26-524B-43D9-9E7A-5CF1C4069EBF}" type="pres">
      <dgm:prSet presAssocID="{C68C5920-1B1F-43BF-B7A8-B169C11A5780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CBFA1-29DE-4B1D-926F-6A00CB17AA95}" type="pres">
      <dgm:prSet presAssocID="{A15D1F15-4703-4AA9-859B-B1386CCE68E4}" presName="parSpace" presStyleCnt="0"/>
      <dgm:spPr/>
    </dgm:pt>
    <dgm:pt modelId="{019307E2-1684-454B-8C89-8DCD53617BF1}" type="pres">
      <dgm:prSet presAssocID="{CFB55D9F-6233-48AF-B784-B07BF38B9A90}" presName="parTxOnly" presStyleLbl="node1" presStyleIdx="1" presStyleCnt="3" custScaleX="71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CC7DA-DB7F-4607-86E4-89F260B8D95C}" type="pres">
      <dgm:prSet presAssocID="{1A244FC5-B758-4589-8D33-EB6F7490D60B}" presName="parSpace" presStyleCnt="0"/>
      <dgm:spPr/>
    </dgm:pt>
    <dgm:pt modelId="{ED141921-0987-4F00-BBA0-C85BEA8E3C41}" type="pres">
      <dgm:prSet presAssocID="{31666B77-4292-4F83-9155-3B50E3F18931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DB496E-309F-4901-BB1D-0E2FAFE0F1BC}" srcId="{579815B7-ED5F-49DB-B3E5-613EFBE55AA3}" destId="{31666B77-4292-4F83-9155-3B50E3F18931}" srcOrd="2" destOrd="0" parTransId="{E2558EBF-661B-4E73-8D97-CE6F460F2B07}" sibTransId="{0EB1CF18-903B-47BB-B1A4-93DE7E7CDC38}"/>
    <dgm:cxn modelId="{254BC4FF-09FD-4FCB-9352-AF4DB440E312}" type="presOf" srcId="{31666B77-4292-4F83-9155-3B50E3F18931}" destId="{ED141921-0987-4F00-BBA0-C85BEA8E3C41}" srcOrd="0" destOrd="0" presId="urn:microsoft.com/office/officeart/2005/8/layout/hChevron3"/>
    <dgm:cxn modelId="{F0CC2832-0E04-4FED-A94E-B8006EEB33A9}" type="presOf" srcId="{579815B7-ED5F-49DB-B3E5-613EFBE55AA3}" destId="{E423B1E3-7C64-406D-B3D8-FDD2D8CEDEDC}" srcOrd="0" destOrd="0" presId="urn:microsoft.com/office/officeart/2005/8/layout/hChevron3"/>
    <dgm:cxn modelId="{8B65E0AC-5E52-44AD-80CB-5CCD91E0D606}" type="presOf" srcId="{CFB55D9F-6233-48AF-B784-B07BF38B9A90}" destId="{019307E2-1684-454B-8C89-8DCD53617BF1}" srcOrd="0" destOrd="0" presId="urn:microsoft.com/office/officeart/2005/8/layout/hChevron3"/>
    <dgm:cxn modelId="{F7BA1406-C17D-4419-8574-34019195D0BA}" srcId="{579815B7-ED5F-49DB-B3E5-613EFBE55AA3}" destId="{CFB55D9F-6233-48AF-B784-B07BF38B9A90}" srcOrd="1" destOrd="0" parTransId="{FA366128-E57F-41D9-8F53-C481CC1E5A61}" sibTransId="{1A244FC5-B758-4589-8D33-EB6F7490D60B}"/>
    <dgm:cxn modelId="{7FF7480E-EC95-4F0B-B20D-558E88E7F4AF}" srcId="{579815B7-ED5F-49DB-B3E5-613EFBE55AA3}" destId="{C68C5920-1B1F-43BF-B7A8-B169C11A5780}" srcOrd="0" destOrd="0" parTransId="{AEFB65C7-CE67-434E-B83C-9082A4F0F332}" sibTransId="{A15D1F15-4703-4AA9-859B-B1386CCE68E4}"/>
    <dgm:cxn modelId="{A76A49AA-15F1-4AD0-8C17-7A22063A6479}" type="presOf" srcId="{C68C5920-1B1F-43BF-B7A8-B169C11A5780}" destId="{27044D26-524B-43D9-9E7A-5CF1C4069EBF}" srcOrd="0" destOrd="0" presId="urn:microsoft.com/office/officeart/2005/8/layout/hChevron3"/>
    <dgm:cxn modelId="{A0469688-81FD-4CC6-A3EA-6987DA548946}" type="presParOf" srcId="{E423B1E3-7C64-406D-B3D8-FDD2D8CEDEDC}" destId="{27044D26-524B-43D9-9E7A-5CF1C4069EBF}" srcOrd="0" destOrd="0" presId="urn:microsoft.com/office/officeart/2005/8/layout/hChevron3"/>
    <dgm:cxn modelId="{E888A291-78E1-469A-A205-73CCE327BF36}" type="presParOf" srcId="{E423B1E3-7C64-406D-B3D8-FDD2D8CEDEDC}" destId="{C2ECBFA1-29DE-4B1D-926F-6A00CB17AA95}" srcOrd="1" destOrd="0" presId="urn:microsoft.com/office/officeart/2005/8/layout/hChevron3"/>
    <dgm:cxn modelId="{00A63BD8-4150-45F2-8B0D-6539BF8DEEEB}" type="presParOf" srcId="{E423B1E3-7C64-406D-B3D8-FDD2D8CEDEDC}" destId="{019307E2-1684-454B-8C89-8DCD53617BF1}" srcOrd="2" destOrd="0" presId="urn:microsoft.com/office/officeart/2005/8/layout/hChevron3"/>
    <dgm:cxn modelId="{1108EDB6-786D-4E48-9CA7-317AC399E614}" type="presParOf" srcId="{E423B1E3-7C64-406D-B3D8-FDD2D8CEDEDC}" destId="{5F6CC7DA-DB7F-4607-86E4-89F260B8D95C}" srcOrd="3" destOrd="0" presId="urn:microsoft.com/office/officeart/2005/8/layout/hChevron3"/>
    <dgm:cxn modelId="{5600C1CD-56EA-44C1-953D-3A172254051A}" type="presParOf" srcId="{E423B1E3-7C64-406D-B3D8-FDD2D8CEDEDC}" destId="{ED141921-0987-4F00-BBA0-C85BEA8E3C4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703BE0-04F8-4529-85AB-5E9140EA04D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320F204-E300-4D68-8DC2-731E507735CA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Sensory memory</a:t>
          </a:r>
          <a:endParaRPr lang="en-US" dirty="0"/>
        </a:p>
      </dgm:t>
    </dgm:pt>
    <dgm:pt modelId="{5096FA82-10F9-4C95-A250-995C3193CEE4}" type="parTrans" cxnId="{CA2F0782-E5B3-4698-B8A3-D4B00F959385}">
      <dgm:prSet/>
      <dgm:spPr/>
      <dgm:t>
        <a:bodyPr/>
        <a:lstStyle/>
        <a:p>
          <a:endParaRPr lang="en-US"/>
        </a:p>
      </dgm:t>
    </dgm:pt>
    <dgm:pt modelId="{1F1617FF-CC01-472A-A689-A6C6A9299C9C}" type="sibTrans" cxnId="{CA2F0782-E5B3-4698-B8A3-D4B00F959385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350BB60B-C7A0-4D58-B8FC-F0EEC8329AF1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Workbench</a:t>
          </a:r>
          <a:endParaRPr lang="en-US" dirty="0"/>
        </a:p>
      </dgm:t>
    </dgm:pt>
    <dgm:pt modelId="{89B629FA-2A48-495E-8EF2-0D8D8B2D3F5D}" type="parTrans" cxnId="{EFED68C1-1362-46ED-937C-559B20532841}">
      <dgm:prSet/>
      <dgm:spPr/>
      <dgm:t>
        <a:bodyPr/>
        <a:lstStyle/>
        <a:p>
          <a:endParaRPr lang="en-US"/>
        </a:p>
      </dgm:t>
    </dgm:pt>
    <dgm:pt modelId="{03B1513E-44CF-4E6D-BB5F-73D38C86AD2B}" type="sibTrans" cxnId="{EFED68C1-1362-46ED-937C-559B20532841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2878FFB7-3FA3-4529-9016-7744A8DBF0E5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Long term memory</a:t>
          </a:r>
          <a:endParaRPr lang="en-US" dirty="0"/>
        </a:p>
      </dgm:t>
    </dgm:pt>
    <dgm:pt modelId="{DFD577B1-E62F-4E34-8051-887646900089}" type="parTrans" cxnId="{81B2AEF6-1B5A-4739-9EE9-387DC55D1587}">
      <dgm:prSet/>
      <dgm:spPr/>
      <dgm:t>
        <a:bodyPr/>
        <a:lstStyle/>
        <a:p>
          <a:endParaRPr lang="en-US"/>
        </a:p>
      </dgm:t>
    </dgm:pt>
    <dgm:pt modelId="{AEF32337-6BBD-4302-B89D-18DB146EF437}" type="sibTrans" cxnId="{81B2AEF6-1B5A-4739-9EE9-387DC55D1587}">
      <dgm:prSet/>
      <dgm:spPr/>
      <dgm:t>
        <a:bodyPr/>
        <a:lstStyle/>
        <a:p>
          <a:endParaRPr lang="en-US"/>
        </a:p>
      </dgm:t>
    </dgm:pt>
    <dgm:pt modelId="{3BD5E46C-0D56-4E86-9F8D-713DA74962FB}" type="pres">
      <dgm:prSet presAssocID="{FF703BE0-04F8-4529-85AB-5E9140EA04D8}" presName="Name0" presStyleCnt="0">
        <dgm:presLayoutVars>
          <dgm:dir/>
          <dgm:resizeHandles val="exact"/>
        </dgm:presLayoutVars>
      </dgm:prSet>
      <dgm:spPr/>
    </dgm:pt>
    <dgm:pt modelId="{18239453-42E7-4371-871A-E157F7D5E002}" type="pres">
      <dgm:prSet presAssocID="{6320F204-E300-4D68-8DC2-731E507735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1A0B4-C146-4E3F-9553-83E399851395}" type="pres">
      <dgm:prSet presAssocID="{1F1617FF-CC01-472A-A689-A6C6A9299C9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5AA6498-45C8-4545-AFAC-F91866930831}" type="pres">
      <dgm:prSet presAssocID="{1F1617FF-CC01-472A-A689-A6C6A9299C9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A1BC8E8E-ABEA-439D-A238-F5DB046D6EFA}" type="pres">
      <dgm:prSet presAssocID="{350BB60B-C7A0-4D58-B8FC-F0EEC8329AF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0DB3D-F62A-42FF-9813-609DBEF12E0D}" type="pres">
      <dgm:prSet presAssocID="{03B1513E-44CF-4E6D-BB5F-73D38C86AD2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58A7C32-FA5D-487D-BB5E-6B9311B39A42}" type="pres">
      <dgm:prSet presAssocID="{03B1513E-44CF-4E6D-BB5F-73D38C86AD2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F2AC21E-467B-4566-9141-B4171D7E7CC3}" type="pres">
      <dgm:prSet presAssocID="{2878FFB7-3FA3-4529-9016-7744A8DBF0E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C580CC-8055-49C9-8DA3-E4C47AC3E182}" type="presOf" srcId="{2878FFB7-3FA3-4529-9016-7744A8DBF0E5}" destId="{0F2AC21E-467B-4566-9141-B4171D7E7CC3}" srcOrd="0" destOrd="0" presId="urn:microsoft.com/office/officeart/2005/8/layout/process1"/>
    <dgm:cxn modelId="{81B2AEF6-1B5A-4739-9EE9-387DC55D1587}" srcId="{FF703BE0-04F8-4529-85AB-5E9140EA04D8}" destId="{2878FFB7-3FA3-4529-9016-7744A8DBF0E5}" srcOrd="2" destOrd="0" parTransId="{DFD577B1-E62F-4E34-8051-887646900089}" sibTransId="{AEF32337-6BBD-4302-B89D-18DB146EF437}"/>
    <dgm:cxn modelId="{EFED68C1-1362-46ED-937C-559B20532841}" srcId="{FF703BE0-04F8-4529-85AB-5E9140EA04D8}" destId="{350BB60B-C7A0-4D58-B8FC-F0EEC8329AF1}" srcOrd="1" destOrd="0" parTransId="{89B629FA-2A48-495E-8EF2-0D8D8B2D3F5D}" sibTransId="{03B1513E-44CF-4E6D-BB5F-73D38C86AD2B}"/>
    <dgm:cxn modelId="{D859107F-5E68-4C03-8DE7-422ABC3984C1}" type="presOf" srcId="{03B1513E-44CF-4E6D-BB5F-73D38C86AD2B}" destId="{E58A7C32-FA5D-487D-BB5E-6B9311B39A42}" srcOrd="1" destOrd="0" presId="urn:microsoft.com/office/officeart/2005/8/layout/process1"/>
    <dgm:cxn modelId="{39306994-2ADF-4E34-A558-B5537EC1ECE3}" type="presOf" srcId="{350BB60B-C7A0-4D58-B8FC-F0EEC8329AF1}" destId="{A1BC8E8E-ABEA-439D-A238-F5DB046D6EFA}" srcOrd="0" destOrd="0" presId="urn:microsoft.com/office/officeart/2005/8/layout/process1"/>
    <dgm:cxn modelId="{CA2F0782-E5B3-4698-B8A3-D4B00F959385}" srcId="{FF703BE0-04F8-4529-85AB-5E9140EA04D8}" destId="{6320F204-E300-4D68-8DC2-731E507735CA}" srcOrd="0" destOrd="0" parTransId="{5096FA82-10F9-4C95-A250-995C3193CEE4}" sibTransId="{1F1617FF-CC01-472A-A689-A6C6A9299C9C}"/>
    <dgm:cxn modelId="{6EFA6BC9-1B64-46DA-9504-70E0E1D2C163}" type="presOf" srcId="{1F1617FF-CC01-472A-A689-A6C6A9299C9C}" destId="{ED91A0B4-C146-4E3F-9553-83E399851395}" srcOrd="0" destOrd="0" presId="urn:microsoft.com/office/officeart/2005/8/layout/process1"/>
    <dgm:cxn modelId="{B3640F38-7E9B-4024-9743-377BCAC80E05}" type="presOf" srcId="{6320F204-E300-4D68-8DC2-731E507735CA}" destId="{18239453-42E7-4371-871A-E157F7D5E002}" srcOrd="0" destOrd="0" presId="urn:microsoft.com/office/officeart/2005/8/layout/process1"/>
    <dgm:cxn modelId="{D88BEAF7-3E61-41F9-B231-57A658630430}" type="presOf" srcId="{FF703BE0-04F8-4529-85AB-5E9140EA04D8}" destId="{3BD5E46C-0D56-4E86-9F8D-713DA74962FB}" srcOrd="0" destOrd="0" presId="urn:microsoft.com/office/officeart/2005/8/layout/process1"/>
    <dgm:cxn modelId="{A2597455-59CB-485D-A79C-6F351A224B38}" type="presOf" srcId="{03B1513E-44CF-4E6D-BB5F-73D38C86AD2B}" destId="{AB50DB3D-F62A-42FF-9813-609DBEF12E0D}" srcOrd="0" destOrd="0" presId="urn:microsoft.com/office/officeart/2005/8/layout/process1"/>
    <dgm:cxn modelId="{B7F64D1B-324A-4035-8A17-A668C480702E}" type="presOf" srcId="{1F1617FF-CC01-472A-A689-A6C6A9299C9C}" destId="{25AA6498-45C8-4545-AFAC-F91866930831}" srcOrd="1" destOrd="0" presId="urn:microsoft.com/office/officeart/2005/8/layout/process1"/>
    <dgm:cxn modelId="{31BC180C-E3D0-4754-82D3-C041A391C595}" type="presParOf" srcId="{3BD5E46C-0D56-4E86-9F8D-713DA74962FB}" destId="{18239453-42E7-4371-871A-E157F7D5E002}" srcOrd="0" destOrd="0" presId="urn:microsoft.com/office/officeart/2005/8/layout/process1"/>
    <dgm:cxn modelId="{823D71C8-0FE2-4E03-849B-8FEF3ABD3A3F}" type="presParOf" srcId="{3BD5E46C-0D56-4E86-9F8D-713DA74962FB}" destId="{ED91A0B4-C146-4E3F-9553-83E399851395}" srcOrd="1" destOrd="0" presId="urn:microsoft.com/office/officeart/2005/8/layout/process1"/>
    <dgm:cxn modelId="{08C46DE3-EF22-4A14-B9DE-F909D91B74CA}" type="presParOf" srcId="{ED91A0B4-C146-4E3F-9553-83E399851395}" destId="{25AA6498-45C8-4545-AFAC-F91866930831}" srcOrd="0" destOrd="0" presId="urn:microsoft.com/office/officeart/2005/8/layout/process1"/>
    <dgm:cxn modelId="{2DAA22D9-C84B-4BFA-85E1-21FA4F9B1CC1}" type="presParOf" srcId="{3BD5E46C-0D56-4E86-9F8D-713DA74962FB}" destId="{A1BC8E8E-ABEA-439D-A238-F5DB046D6EFA}" srcOrd="2" destOrd="0" presId="urn:microsoft.com/office/officeart/2005/8/layout/process1"/>
    <dgm:cxn modelId="{F3C4A5E8-588A-43C1-ABCE-4C72B561DBA7}" type="presParOf" srcId="{3BD5E46C-0D56-4E86-9F8D-713DA74962FB}" destId="{AB50DB3D-F62A-42FF-9813-609DBEF12E0D}" srcOrd="3" destOrd="0" presId="urn:microsoft.com/office/officeart/2005/8/layout/process1"/>
    <dgm:cxn modelId="{7B785D7E-AEEE-44A5-8E66-710DA1DBE44D}" type="presParOf" srcId="{AB50DB3D-F62A-42FF-9813-609DBEF12E0D}" destId="{E58A7C32-FA5D-487D-BB5E-6B9311B39A42}" srcOrd="0" destOrd="0" presId="urn:microsoft.com/office/officeart/2005/8/layout/process1"/>
    <dgm:cxn modelId="{6B94147F-696C-40CE-BD33-EFA30336E750}" type="presParOf" srcId="{3BD5E46C-0D56-4E86-9F8D-713DA74962FB}" destId="{0F2AC21E-467B-4566-9141-B4171D7E7CC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44D26-524B-43D9-9E7A-5CF1C4069EBF}">
      <dsp:nvSpPr>
        <dsp:cNvPr id="0" name=""/>
        <dsp:cNvSpPr/>
      </dsp:nvSpPr>
      <dsp:spPr>
        <a:xfrm>
          <a:off x="1219" y="1295241"/>
          <a:ext cx="3683793" cy="1473517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370" tIns="146685" rIns="73343" bIns="14668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Mild</a:t>
          </a:r>
        </a:p>
      </dsp:txBody>
      <dsp:txXfrm>
        <a:off x="1219" y="1295241"/>
        <a:ext cx="3315414" cy="1473517"/>
      </dsp:txXfrm>
    </dsp:sp>
    <dsp:sp modelId="{019307E2-1684-454B-8C89-8DCD53617BF1}">
      <dsp:nvSpPr>
        <dsp:cNvPr id="0" name=""/>
        <dsp:cNvSpPr/>
      </dsp:nvSpPr>
      <dsp:spPr>
        <a:xfrm>
          <a:off x="2948254" y="1295241"/>
          <a:ext cx="2637891" cy="1473517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146685" rIns="73343" bIns="14668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>
        <a:off x="3685013" y="1295241"/>
        <a:ext cx="1164374" cy="1473517"/>
      </dsp:txXfrm>
    </dsp:sp>
    <dsp:sp modelId="{ED141921-0987-4F00-BBA0-C85BEA8E3C41}">
      <dsp:nvSpPr>
        <dsp:cNvPr id="0" name=""/>
        <dsp:cNvSpPr/>
      </dsp:nvSpPr>
      <dsp:spPr>
        <a:xfrm>
          <a:off x="4849386" y="1295241"/>
          <a:ext cx="3683793" cy="1473517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146685" rIns="73343" bIns="14668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Severe</a:t>
          </a:r>
        </a:p>
      </dsp:txBody>
      <dsp:txXfrm>
        <a:off x="5586145" y="1295241"/>
        <a:ext cx="2210276" cy="14735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39453-42E7-4371-871A-E157F7D5E002}">
      <dsp:nvSpPr>
        <dsp:cNvPr id="0" name=""/>
        <dsp:cNvSpPr/>
      </dsp:nvSpPr>
      <dsp:spPr>
        <a:xfrm>
          <a:off x="7567" y="1353410"/>
          <a:ext cx="2261963" cy="1357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Sensory memory</a:t>
          </a:r>
          <a:endParaRPr lang="en-US" sz="3200" kern="1200" dirty="0"/>
        </a:p>
      </dsp:txBody>
      <dsp:txXfrm>
        <a:off x="47317" y="1393160"/>
        <a:ext cx="2182463" cy="1277678"/>
      </dsp:txXfrm>
    </dsp:sp>
    <dsp:sp modelId="{ED91A0B4-C146-4E3F-9553-83E399851395}">
      <dsp:nvSpPr>
        <dsp:cNvPr id="0" name=""/>
        <dsp:cNvSpPr/>
      </dsp:nvSpPr>
      <dsp:spPr>
        <a:xfrm>
          <a:off x="2495728" y="1751516"/>
          <a:ext cx="479536" cy="560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495728" y="1863709"/>
        <a:ext cx="335675" cy="336581"/>
      </dsp:txXfrm>
    </dsp:sp>
    <dsp:sp modelId="{A1BC8E8E-ABEA-439D-A238-F5DB046D6EFA}">
      <dsp:nvSpPr>
        <dsp:cNvPr id="0" name=""/>
        <dsp:cNvSpPr/>
      </dsp:nvSpPr>
      <dsp:spPr>
        <a:xfrm>
          <a:off x="3174317" y="1353410"/>
          <a:ext cx="2261963" cy="1357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Workbench</a:t>
          </a:r>
          <a:endParaRPr lang="en-US" sz="3200" kern="1200" dirty="0"/>
        </a:p>
      </dsp:txBody>
      <dsp:txXfrm>
        <a:off x="3214067" y="1393160"/>
        <a:ext cx="2182463" cy="1277678"/>
      </dsp:txXfrm>
    </dsp:sp>
    <dsp:sp modelId="{AB50DB3D-F62A-42FF-9813-609DBEF12E0D}">
      <dsp:nvSpPr>
        <dsp:cNvPr id="0" name=""/>
        <dsp:cNvSpPr/>
      </dsp:nvSpPr>
      <dsp:spPr>
        <a:xfrm>
          <a:off x="5662477" y="1751516"/>
          <a:ext cx="479536" cy="560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662477" y="1863709"/>
        <a:ext cx="335675" cy="336581"/>
      </dsp:txXfrm>
    </dsp:sp>
    <dsp:sp modelId="{0F2AC21E-467B-4566-9141-B4171D7E7CC3}">
      <dsp:nvSpPr>
        <dsp:cNvPr id="0" name=""/>
        <dsp:cNvSpPr/>
      </dsp:nvSpPr>
      <dsp:spPr>
        <a:xfrm>
          <a:off x="6341067" y="1353410"/>
          <a:ext cx="2261963" cy="13571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Long term memory</a:t>
          </a:r>
          <a:endParaRPr lang="en-US" sz="3200" kern="1200" dirty="0"/>
        </a:p>
      </dsp:txBody>
      <dsp:txXfrm>
        <a:off x="6380817" y="1393160"/>
        <a:ext cx="2182463" cy="1277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2502F-28C0-4B18-9E12-A27E45560AC0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EFA4D-1A3D-4B54-9667-3B2F619B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9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7B5A9-3BDF-44EF-B0A6-F4FE0B510DF0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35718-FFBE-405A-81AD-1C47C0F30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00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773A-B6FF-4C17-A4B8-F0455B3C19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27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773A-B6FF-4C17-A4B8-F0455B3C19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8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5718-FFBE-405A-81AD-1C47C0F301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0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A49D3-A707-410E-BF11-438AA69072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2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AE</a:t>
            </a:r>
            <a:r>
              <a:rPr lang="en-US" baseline="0" dirty="0" smtClean="0"/>
              <a:t> dropped out of high school, entrance test for college had low scored for everything but M and P. </a:t>
            </a:r>
            <a:r>
              <a:rPr lang="en-US" baseline="0" dirty="0" err="1" smtClean="0"/>
              <a:t>Phd</a:t>
            </a:r>
            <a:r>
              <a:rPr lang="en-US" baseline="0" dirty="0" smtClean="0"/>
              <a:t> awarded on basis </a:t>
            </a:r>
            <a:r>
              <a:rPr lang="en-US" baseline="0" smtClean="0"/>
              <a:t>of thesis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35718-FFBE-405A-81AD-1C47C0F301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44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A49D3-A707-410E-BF11-438AA69072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A49D3-A707-410E-BF11-438AA69072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0.wp.com/jesusway4you.com/wp-content/uploads/2020/10/people-church.jpg?resize=604%2C340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242137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9240" y="381000"/>
            <a:ext cx="823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Neurodiversity in the Kingdom of God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47400" y="5396805"/>
            <a:ext cx="50392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Kim Marxhausen, PhD</a:t>
            </a:r>
          </a:p>
          <a:p>
            <a:pPr algn="ctr"/>
            <a:r>
              <a:rPr lang="en-US" sz="2800" dirty="0" smtClean="0"/>
              <a:t>Concordia Deaconess Conference</a:t>
            </a:r>
          </a:p>
          <a:p>
            <a:pPr algn="ctr"/>
            <a:r>
              <a:rPr lang="en-US" sz="2800" dirty="0" smtClean="0"/>
              <a:t>June, 2023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43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Uniquely Made: Solo Learner</a:t>
            </a:r>
            <a:endParaRPr lang="en-US" sz="4000" dirty="0"/>
          </a:p>
        </p:txBody>
      </p:sp>
      <p:pic>
        <p:nvPicPr>
          <p:cNvPr id="5" name="Picture 2" descr="Clearing Up Some Misconceptions about Neurodiversity - Scientific American  Blog Networ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2"/>
          <a:stretch/>
        </p:blipFill>
        <p:spPr bwMode="auto">
          <a:xfrm>
            <a:off x="2057400" y="1828800"/>
            <a:ext cx="4648200" cy="24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267200"/>
            <a:ext cx="38393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Creating concepts</a:t>
            </a:r>
          </a:p>
          <a:p>
            <a:r>
              <a:rPr lang="en-US" sz="3600" dirty="0" smtClean="0"/>
              <a:t>Factual information</a:t>
            </a:r>
          </a:p>
          <a:p>
            <a:r>
              <a:rPr lang="en-US" sz="3600" dirty="0" smtClean="0"/>
              <a:t>Systems/patterns</a:t>
            </a:r>
          </a:p>
          <a:p>
            <a:r>
              <a:rPr lang="en-US" sz="3600" dirty="0" smtClean="0"/>
              <a:t>Regulate focus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4267200"/>
            <a:ext cx="457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Language </a:t>
            </a:r>
          </a:p>
          <a:p>
            <a:r>
              <a:rPr lang="en-US" sz="3600" dirty="0" smtClean="0"/>
              <a:t>Social skills (ambiguity)</a:t>
            </a:r>
          </a:p>
          <a:p>
            <a:r>
              <a:rPr lang="en-US" sz="3600" dirty="0" smtClean="0"/>
              <a:t>Regulate body, emotion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182469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Solo Learning </a:t>
            </a:r>
            <a:r>
              <a:rPr lang="en-US" sz="3600" b="1" dirty="0" smtClean="0"/>
              <a:t>                      </a:t>
            </a:r>
            <a:r>
              <a:rPr lang="en-US" sz="3600" b="1" dirty="0" smtClean="0">
                <a:solidFill>
                  <a:srgbClr val="C00000"/>
                </a:solidFill>
              </a:rPr>
              <a:t>Social Learning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an - Free shapes and symbols 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1"/>
            <a:ext cx="1904998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28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Uniquely Made: Attention  Allocation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830170"/>
            <a:ext cx="212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Polytropic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953000"/>
            <a:ext cx="2456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Monotropic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7" name="Picture 4" descr="Man - Free shapes and symbols 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95801"/>
            <a:ext cx="1904998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1322339"/>
            <a:ext cx="53272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Simultaneous attention: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Sensory information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Social information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Planning and motivation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1" y="4294138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Allocating most attention to one thing 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State of flow (creativity)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86099" y="1676400"/>
            <a:ext cx="800101" cy="476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09899" y="1676400"/>
            <a:ext cx="904374" cy="1003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78815" y="1626874"/>
            <a:ext cx="847226" cy="1433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3276600" y="4495800"/>
            <a:ext cx="704851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Solo Learning and Monotropic Challenges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World designed for what is typical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Expectations to be the same create: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Anxiety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Panic</a:t>
            </a:r>
          </a:p>
          <a:p>
            <a:endParaRPr lang="en-US" sz="3600" dirty="0"/>
          </a:p>
        </p:txBody>
      </p:sp>
      <p:pic>
        <p:nvPicPr>
          <p:cNvPr id="1026" name="Picture 2" descr="3 Ways to Prevent Panic Attacks | Pediatric Surgical Associa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0" t="7409" r="8316" b="14226"/>
          <a:stretch/>
        </p:blipFill>
        <p:spPr bwMode="auto">
          <a:xfrm>
            <a:off x="5791200" y="3216721"/>
            <a:ext cx="3090111" cy="35706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Solo Learning and Monotropic Benefits</a:t>
            </a:r>
            <a:endParaRPr lang="en-US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211617"/>
              </p:ext>
            </p:extLst>
          </p:nvPr>
        </p:nvGraphicFramePr>
        <p:xfrm>
          <a:off x="381000" y="1295400"/>
          <a:ext cx="8305800" cy="5273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61160"/>
                <a:gridCol w="1661160"/>
                <a:gridCol w="1661160"/>
                <a:gridCol w="1661160"/>
                <a:gridCol w="166116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Systems and patterns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Singular</a:t>
                      </a:r>
                      <a:r>
                        <a:rPr lang="en-U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r>
                        <a:rPr lang="en-US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focus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Unique</a:t>
                      </a:r>
                    </a:p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creativity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School a poor fit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Albert Einstein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Thomas Edison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Bill </a:t>
                      </a:r>
                    </a:p>
                    <a:p>
                      <a:r>
                        <a:rPr lang="en-US" sz="2800" dirty="0" smtClean="0"/>
                        <a:t>Gates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Steve Jobs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Mark Clipart Redcheck - Red Check Mark Png - 528x599 PNG Download - PNGk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1092781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ark Clipart Redcheck - Red Check Mark Png - 528x599 PNG Download - PNGk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19" y="3667124"/>
            <a:ext cx="1092781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rk Clipart Redcheck - Red Check Mark Png - 528x599 PNG Download - PNGk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81524"/>
            <a:ext cx="1092781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ark Clipart Redcheck - Red Check Mark Png - 528x599 PNG Download - PNGk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95924"/>
            <a:ext cx="1092781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ark Clipart Redcheck - Red Check Mark Png - 528x599 PNG Download - PNGk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619" y="2667000"/>
            <a:ext cx="1092781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Mark Clipart Redcheck - Red Check Mark Png - 528x599 PNG Download - PNGk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19" y="2667000"/>
            <a:ext cx="1092781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Mark Clipart Redcheck - Red Check Mark Png - 528x599 PNG Download - PNGk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619" y="3657600"/>
            <a:ext cx="1092781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ark Clipart Redcheck - Red Check Mark Png - 528x599 PNG Download - PNGk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19" y="3657600"/>
            <a:ext cx="1092781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ark Clipart Redcheck - Red Check Mark Png - 528x599 PNG Download - PNGk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0"/>
            <a:ext cx="1092781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ark Clipart Redcheck - Red Check Mark Png - 528x599 PNG Download - PNGk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19" y="4572000"/>
            <a:ext cx="1092781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ark Clipart Redcheck - Red Check Mark Png - 528x599 PNG Download - PNGk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619" y="5486400"/>
            <a:ext cx="1092781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Mark Clipart Redcheck - Red Check Mark Png - 528x599 PNG Download - PNGk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19" y="5486400"/>
            <a:ext cx="1092781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ark Clipart Redcheck - Red Check Mark Png - 528x599 PNG Download - PNGk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219" y="2667000"/>
            <a:ext cx="1092781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Mark Clipart Redcheck - Red Check Mark Png - 528x599 PNG Download - PNGk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219" y="3657600"/>
            <a:ext cx="1092781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ed question mark icon - Free red question mark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d question mark icon - Free red question mark ic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question mark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1546476" cy="15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8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verse Children - LifeWorks, Inc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0394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2048470"/>
            <a:ext cx="91278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At Home in the Kingdom of God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556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0.wp.com/jesusway4you.com/wp-content/uploads/2020/10/people-church.jpg?resize=604%2C340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242137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8811" y="2895600"/>
            <a:ext cx="2087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Belonging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141" y="2934384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Trust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5889" y="3581717"/>
            <a:ext cx="1888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Behavior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Fellowship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581400"/>
            <a:ext cx="273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Social Capital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Belonging</a:t>
            </a:r>
          </a:p>
        </p:txBody>
      </p:sp>
      <p:pic>
        <p:nvPicPr>
          <p:cNvPr id="2050" name="Picture 2" descr="COVID-19 FAQs: How can I keep my newborn safe? - Sanford Health New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9" r="18158"/>
          <a:stretch/>
        </p:blipFill>
        <p:spPr bwMode="auto">
          <a:xfrm>
            <a:off x="387738" y="1219200"/>
            <a:ext cx="4108062" cy="5029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2714" y="4113061"/>
            <a:ext cx="31053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Essential for: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Sense of self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Trust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200439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roup Life :: Sunday School Lea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37" y="2971800"/>
            <a:ext cx="7171763" cy="36575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066800"/>
            <a:ext cx="84143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Cared about and cared for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Skills valued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Unconditional love AND accountability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Belonging</a:t>
            </a:r>
          </a:p>
        </p:txBody>
      </p:sp>
    </p:spTree>
    <p:extLst>
      <p:ext uri="{BB962C8B-B14F-4D97-AF65-F5344CB8AC3E}">
        <p14:creationId xmlns:p14="http://schemas.microsoft.com/office/powerpoint/2010/main" val="28992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222" y="533400"/>
            <a:ext cx="45704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Relationships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Alliances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Reciprocity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Common purpose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Social Capital</a:t>
            </a:r>
          </a:p>
        </p:txBody>
      </p:sp>
      <p:sp>
        <p:nvSpPr>
          <p:cNvPr id="3" name="AutoShape 2" descr="Shaking Hands Photos, Download The BEST Free Shaking Hands Stock Photos &amp;  HD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Free Man And Woman Shaking Hand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4762500" cy="31718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7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Trust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74937" y="1182469"/>
            <a:ext cx="7497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Solo learner </a:t>
            </a:r>
            <a:r>
              <a:rPr lang="en-US" sz="3600" b="1" dirty="0" smtClean="0"/>
              <a:t>                      </a:t>
            </a:r>
            <a:r>
              <a:rPr lang="en-US" sz="3600" b="1" dirty="0" smtClean="0">
                <a:solidFill>
                  <a:srgbClr val="C00000"/>
                </a:solidFill>
              </a:rPr>
              <a:t>Social learner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1" y="1981200"/>
            <a:ext cx="38861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600" b="1" dirty="0" smtClean="0"/>
              <a:t>Pattern of behavior no ambiguity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Watch the behavior before trusting the person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1" y="1981200"/>
            <a:ext cx="3886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600" b="1" dirty="0" smtClean="0"/>
              <a:t>Pattern of behavior with ambiguity</a:t>
            </a:r>
          </a:p>
          <a:p>
            <a:pPr marL="514350" indent="-514350">
              <a:buAutoNum type="arabicPeriod"/>
            </a:pPr>
            <a:r>
              <a:rPr lang="en-US" sz="3600" dirty="0" smtClean="0"/>
              <a:t>Trust the person over the behavior</a:t>
            </a:r>
          </a:p>
        </p:txBody>
      </p:sp>
    </p:spTree>
    <p:extLst>
      <p:ext uri="{BB962C8B-B14F-4D97-AF65-F5344CB8AC3E}">
        <p14:creationId xmlns:p14="http://schemas.microsoft.com/office/powerpoint/2010/main" val="24960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24400" y="443091"/>
            <a:ext cx="4191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Now </a:t>
            </a:r>
            <a:r>
              <a:rPr lang="en-US" sz="3600" dirty="0"/>
              <a:t>there are varieties of gifts, but the same Spirit; </a:t>
            </a:r>
            <a:r>
              <a:rPr lang="en-US" sz="3600" dirty="0" smtClean="0"/>
              <a:t>and </a:t>
            </a:r>
            <a:r>
              <a:rPr lang="en-US" sz="3600" dirty="0"/>
              <a:t>there are varieties of service, but the same Lord; </a:t>
            </a:r>
            <a:r>
              <a:rPr lang="en-US" sz="3600" dirty="0" smtClean="0"/>
              <a:t>and </a:t>
            </a:r>
            <a:r>
              <a:rPr lang="en-US" sz="3600" dirty="0"/>
              <a:t>there are varieties of activities, but it is the same God who empowers them all in everyone. </a:t>
            </a:r>
            <a:r>
              <a:rPr lang="en-US" sz="3600" dirty="0" smtClean="0"/>
              <a:t>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I Corinthians 12: 4-6</a:t>
            </a:r>
            <a:endParaRPr lang="en-US" sz="3600" dirty="0"/>
          </a:p>
        </p:txBody>
      </p:sp>
      <p:pic>
        <p:nvPicPr>
          <p:cNvPr id="1028" name="Picture 4" descr="Clip art of Cartoon Tree Trunk free imag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3915"/>
            <a:ext cx="4495800" cy="624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7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Behavior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85800" y="1837231"/>
            <a:ext cx="3200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A </a:t>
            </a:r>
            <a:r>
              <a:rPr lang="en-US" sz="3600" dirty="0"/>
              <a:t>behavior that enables a person to </a:t>
            </a:r>
            <a:r>
              <a:rPr lang="en-US" sz="3600" dirty="0" smtClean="0"/>
              <a:t>cope with the environment with the greatest success and the least conflict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903025" y="990600"/>
            <a:ext cx="2869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Maladaptive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000654"/>
            <a:ext cx="2098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Adaptive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0" y="1828800"/>
            <a:ext cx="32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A </a:t>
            </a:r>
            <a:r>
              <a:rPr lang="en-US" sz="3600" dirty="0"/>
              <a:t>behavior that enables a person to </a:t>
            </a:r>
            <a:r>
              <a:rPr lang="en-US" sz="3600" dirty="0" smtClean="0"/>
              <a:t>cope with the environment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953001" y="451467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but causes harm, risk, or conflict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48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verse Children - LifeWorks, Inc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0394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304800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Now </a:t>
            </a:r>
            <a:r>
              <a:rPr lang="en-US" sz="3200" dirty="0"/>
              <a:t>there are varieties of gifts, but the same Spirit; </a:t>
            </a:r>
            <a:r>
              <a:rPr lang="en-US" sz="3200" dirty="0" smtClean="0"/>
              <a:t>and </a:t>
            </a:r>
            <a:r>
              <a:rPr lang="en-US" sz="3200" dirty="0"/>
              <a:t>there are varieties of service, but the same Lord; </a:t>
            </a:r>
            <a:r>
              <a:rPr lang="en-US" sz="3200" dirty="0" smtClean="0"/>
              <a:t>and </a:t>
            </a:r>
            <a:r>
              <a:rPr lang="en-US" sz="3200" dirty="0"/>
              <a:t>there are varieties of activities, but it is the same God who empowers them all in everyone. </a:t>
            </a:r>
            <a:r>
              <a:rPr lang="en-US" sz="3200" baseline="30000" dirty="0"/>
              <a:t> </a:t>
            </a:r>
            <a:r>
              <a:rPr lang="en-US" sz="3200" b="1" dirty="0"/>
              <a:t>To each is given the manifestation of the Spirit for the common good</a:t>
            </a:r>
            <a:r>
              <a:rPr lang="en-US" sz="3200" dirty="0"/>
              <a:t>. </a:t>
            </a:r>
            <a:r>
              <a:rPr lang="en-US" sz="3200" dirty="0" smtClean="0"/>
              <a:t>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                                             I Corinthians 12: 4-7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85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99574"/>
            <a:ext cx="447675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902529"/>
            <a:ext cx="373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Spiritual and emotional support for caregivers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252471"/>
            <a:ext cx="304602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Concordia </a:t>
            </a:r>
          </a:p>
          <a:p>
            <a:r>
              <a:rPr lang="en-US" sz="3200" dirty="0" smtClean="0"/>
              <a:t>Publishing House</a:t>
            </a:r>
          </a:p>
          <a:p>
            <a:r>
              <a:rPr lang="en-US" sz="3200" dirty="0" smtClean="0"/>
              <a:t>Amazon</a:t>
            </a:r>
          </a:p>
          <a:p>
            <a:r>
              <a:rPr lang="en-US" sz="3200" dirty="0" smtClean="0"/>
              <a:t>Kindle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1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Neurodiversity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“What we see depends mainly on what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 we look for.” Sir John Lubbock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971800"/>
            <a:ext cx="1825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Disorder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59209" y="2971800"/>
            <a:ext cx="2171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Difference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038600"/>
            <a:ext cx="2639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Problem</a:t>
            </a:r>
          </a:p>
          <a:p>
            <a:pPr algn="ctr"/>
            <a:r>
              <a:rPr lang="en-US" sz="3600" dirty="0" smtClean="0"/>
              <a:t>Fix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4038600"/>
            <a:ext cx="4010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Accommodation</a:t>
            </a:r>
          </a:p>
          <a:p>
            <a:pPr algn="ctr"/>
            <a:r>
              <a:rPr lang="en-US" sz="3600" dirty="0" smtClean="0"/>
              <a:t>Benefit</a:t>
            </a:r>
          </a:p>
        </p:txBody>
      </p:sp>
    </p:spTree>
    <p:extLst>
      <p:ext uri="{BB962C8B-B14F-4D97-AF65-F5344CB8AC3E}">
        <p14:creationId xmlns:p14="http://schemas.microsoft.com/office/powerpoint/2010/main" val="19769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erse Children - LifeWorks, Inc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0394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at is 1 out of 35 as a percentage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69"/>
          <a:stretch/>
        </p:blipFill>
        <p:spPr bwMode="auto">
          <a:xfrm>
            <a:off x="1600200" y="790085"/>
            <a:ext cx="5256367" cy="317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Autism Spectrum Disorder (ASD)  </a:t>
            </a:r>
          </a:p>
        </p:txBody>
      </p:sp>
    </p:spTree>
    <p:extLst>
      <p:ext uri="{BB962C8B-B14F-4D97-AF65-F5344CB8AC3E}">
        <p14:creationId xmlns:p14="http://schemas.microsoft.com/office/powerpoint/2010/main" val="27343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Autism Spectrum Disorder (ASD) 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52594157"/>
              </p:ext>
            </p:extLst>
          </p:nvPr>
        </p:nvGraphicFramePr>
        <p:xfrm>
          <a:off x="228600" y="1447800"/>
          <a:ext cx="8534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Big Red X PNG Images, Transparent Big Red X Image Download - PNGitem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14" b="96786" l="3125" r="991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81100"/>
            <a:ext cx="3429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810434"/>
            <a:ext cx="2146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Asperger's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116062" y="1828800"/>
            <a:ext cx="150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Autism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068669"/>
            <a:ext cx="334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High Functioning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961615" y="5105400"/>
            <a:ext cx="3257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Low Functioning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44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,055 Soundboard Stock Photos and Images - 123R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0" t="18620" r="9240" b="18877"/>
          <a:stretch/>
        </p:blipFill>
        <p:spPr bwMode="auto">
          <a:xfrm>
            <a:off x="1828801" y="1708558"/>
            <a:ext cx="2743199" cy="210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8,055 Soundboard Stock Photos and Images - 123R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0" t="18620" r="9240" b="18877"/>
          <a:stretch/>
        </p:blipFill>
        <p:spPr bwMode="auto">
          <a:xfrm>
            <a:off x="4495801" y="1708558"/>
            <a:ext cx="2743199" cy="210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7550" y="4016276"/>
            <a:ext cx="72520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smtClean="0"/>
              <a:t>Social communication/interaction</a:t>
            </a:r>
          </a:p>
          <a:p>
            <a:pPr marL="742950" indent="-742950">
              <a:buFontTx/>
              <a:buAutoNum type="arabicPeriod"/>
            </a:pPr>
            <a:r>
              <a:rPr lang="en-US" sz="3600" dirty="0"/>
              <a:t>Circumscribed interest </a:t>
            </a:r>
          </a:p>
          <a:p>
            <a:pPr marL="742950" indent="-742950">
              <a:buAutoNum type="arabicPeriod"/>
            </a:pPr>
            <a:r>
              <a:rPr lang="en-US" sz="3600" dirty="0" smtClean="0"/>
              <a:t>Aggression/rigidity</a:t>
            </a:r>
            <a:endParaRPr lang="en-US" sz="3600" dirty="0"/>
          </a:p>
          <a:p>
            <a:pPr marL="742950" indent="-742950">
              <a:buAutoNum type="arabicPeriod"/>
            </a:pPr>
            <a:r>
              <a:rPr lang="en-US" sz="3600" dirty="0" smtClean="0"/>
              <a:t>Sensory processing challenges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Neurodiverse Model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347" y="1143000"/>
            <a:ext cx="2527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Soundboard</a:t>
            </a:r>
          </a:p>
        </p:txBody>
      </p:sp>
    </p:spTree>
    <p:extLst>
      <p:ext uri="{BB962C8B-B14F-4D97-AF65-F5344CB8AC3E}">
        <p14:creationId xmlns:p14="http://schemas.microsoft.com/office/powerpoint/2010/main" val="20647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41364" y="1536412"/>
            <a:ext cx="2227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Traffic Jam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7652" y="1519097"/>
            <a:ext cx="46515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Too much sensory information impedes thinking </a:t>
            </a:r>
          </a:p>
        </p:txBody>
      </p:sp>
      <p:pic>
        <p:nvPicPr>
          <p:cNvPr id="1028" name="Picture 4" descr="Free Traffic Jam SVG, PNG Icon, Symbol. Download Imag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8" b="19854"/>
          <a:stretch/>
        </p:blipFill>
        <p:spPr bwMode="auto">
          <a:xfrm>
            <a:off x="381000" y="2438400"/>
            <a:ext cx="3273251" cy="19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27141520"/>
              </p:ext>
            </p:extLst>
          </p:nvPr>
        </p:nvGraphicFramePr>
        <p:xfrm>
          <a:off x="304800" y="3632200"/>
          <a:ext cx="861059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 rot="5400000">
            <a:off x="1131774" y="6344253"/>
            <a:ext cx="335677" cy="448774"/>
            <a:chOff x="2495728" y="1751516"/>
            <a:chExt cx="479536" cy="5609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Right Arrow 7"/>
            <p:cNvSpPr/>
            <p:nvPr/>
          </p:nvSpPr>
          <p:spPr>
            <a:xfrm>
              <a:off x="2495728" y="1751516"/>
              <a:ext cx="479536" cy="560967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4"/>
            <p:cNvSpPr/>
            <p:nvPr/>
          </p:nvSpPr>
          <p:spPr>
            <a:xfrm>
              <a:off x="2495728" y="1863709"/>
              <a:ext cx="335675" cy="336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8600" y="228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Neurodiverse Model </a:t>
            </a:r>
          </a:p>
        </p:txBody>
      </p:sp>
    </p:spTree>
    <p:extLst>
      <p:ext uri="{BB962C8B-B14F-4D97-AF65-F5344CB8AC3E}">
        <p14:creationId xmlns:p14="http://schemas.microsoft.com/office/powerpoint/2010/main" val="12140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Meltdown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8514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 developmentally uncharacteristic behavior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154614" y="2094131"/>
            <a:ext cx="4611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</a:t>
            </a:r>
            <a:r>
              <a:rPr lang="en-US" sz="3600" dirty="0" smtClean="0"/>
              <a:t>hat demands attention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2699498"/>
            <a:ext cx="4536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</a:t>
            </a:r>
            <a:r>
              <a:rPr lang="en-US" sz="3600" dirty="0" smtClean="0"/>
              <a:t>nd must be addressed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962400"/>
            <a:ext cx="29859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Fight</a:t>
            </a:r>
          </a:p>
          <a:p>
            <a:r>
              <a:rPr lang="en-US" sz="3600" dirty="0" smtClean="0"/>
              <a:t>Crying fit</a:t>
            </a:r>
          </a:p>
          <a:p>
            <a:r>
              <a:rPr lang="en-US" sz="3600" dirty="0" smtClean="0"/>
              <a:t>Self-harm</a:t>
            </a:r>
          </a:p>
          <a:p>
            <a:r>
              <a:rPr lang="en-US" sz="3600" dirty="0" smtClean="0"/>
              <a:t>Anger/sarcasm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3962400"/>
            <a:ext cx="21421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Flight</a:t>
            </a:r>
          </a:p>
          <a:p>
            <a:r>
              <a:rPr lang="en-US" sz="3600" dirty="0" smtClean="0"/>
              <a:t>Run </a:t>
            </a:r>
            <a:endParaRPr lang="en-US" sz="3600" dirty="0"/>
          </a:p>
          <a:p>
            <a:r>
              <a:rPr lang="en-US" sz="3600" dirty="0" smtClean="0"/>
              <a:t>Hide</a:t>
            </a:r>
          </a:p>
          <a:p>
            <a:r>
              <a:rPr lang="en-US" sz="3600" dirty="0" smtClean="0"/>
              <a:t>Withdraw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39624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Freeze</a:t>
            </a:r>
          </a:p>
          <a:p>
            <a:r>
              <a:rPr lang="en-US" sz="3600" dirty="0" smtClean="0"/>
              <a:t>Refuse </a:t>
            </a:r>
          </a:p>
          <a:p>
            <a:r>
              <a:rPr lang="en-US" sz="3600" dirty="0" smtClean="0"/>
              <a:t>Delay</a:t>
            </a:r>
          </a:p>
          <a:p>
            <a:r>
              <a:rPr lang="en-US" sz="3600" dirty="0"/>
              <a:t>C</a:t>
            </a:r>
            <a:r>
              <a:rPr lang="en-US" sz="3600" dirty="0" smtClean="0"/>
              <a:t>ontrol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09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verse Children - LifeWorks, Inc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0394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133600"/>
            <a:ext cx="78953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Uniquely Made for God’s Purpose</a:t>
            </a:r>
          </a:p>
        </p:txBody>
      </p:sp>
    </p:spTree>
    <p:extLst>
      <p:ext uri="{BB962C8B-B14F-4D97-AF65-F5344CB8AC3E}">
        <p14:creationId xmlns:p14="http://schemas.microsoft.com/office/powerpoint/2010/main" val="210373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8195</TotalTime>
  <Words>466</Words>
  <Application>Microsoft Office PowerPoint</Application>
  <PresentationFormat>On-screen Show (4:3)</PresentationFormat>
  <Paragraphs>136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</dc:creator>
  <cp:lastModifiedBy>Kim</cp:lastModifiedBy>
  <cp:revision>112</cp:revision>
  <cp:lastPrinted>2023-06-06T20:14:00Z</cp:lastPrinted>
  <dcterms:created xsi:type="dcterms:W3CDTF">2006-08-16T00:00:00Z</dcterms:created>
  <dcterms:modified xsi:type="dcterms:W3CDTF">2023-06-14T18:16:21Z</dcterms:modified>
</cp:coreProperties>
</file>